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07200" cy="9939338"/>
  <p:embeddedFontLst>
    <p:embeddedFont>
      <p:font typeface="Book Antiqua" panose="02040602050305030304" pitchFamily="18" charset="0"/>
      <p:regular r:id="rId12"/>
      <p:bold r:id="rId13"/>
      <p:italic r:id="rId14"/>
      <p:boldItalic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Century" panose="02040604050505020304" pitchFamily="18" charset="0"/>
      <p:regular r:id="rId20"/>
    </p:embeddedFont>
    <p:embeddedFont>
      <p:font typeface="Corben" panose="020B0604020202020204" charset="0"/>
      <p:bold r:id="rId21"/>
    </p:embeddedFont>
    <p:embeddedFont>
      <p:font typeface="Libre Baskerville" panose="020B0604020202020204" charset="0"/>
      <p:regular r:id="rId22"/>
      <p:bold r:id="rId23"/>
      <p:italic r:id="rId24"/>
    </p:embeddedFont>
    <p:embeddedFont>
      <p:font typeface="Rockwell" panose="02060603020205020403" pitchFamily="18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9" roundtripDataSignature="AMtx7misKLaKfJb7YF4i8klVA+mLr4+Jr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6A06AA2-F4C8-4333-B790-E474D7FABB1D}">
  <a:tblStyle styleId="{C6A06AA2-F4C8-4333-B790-E474D7FABB1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EE32E13C-50FF-4B22-A6FA-0B16C2CDC84D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28EA9C2-1ADC-4BDF-97EF-2510040C44EC}" styleName="Table_2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F1F5"/>
          </a:solidFill>
        </a:fill>
      </a:tcStyle>
    </a:wholeTbl>
    <a:band1H>
      <a:tcTxStyle/>
      <a:tcStyle>
        <a:tcBdr/>
        <a:fill>
          <a:solidFill>
            <a:srgbClr val="CEE2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EE2EA"/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254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E8F1F5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/>
      <a:tcStyle>
        <a:tcBdr/>
        <a:fill>
          <a:solidFill>
            <a:srgbClr val="E8F1F5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156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font" Target="fonts/font17.fntdata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font" Target="fonts/font16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9787" cy="496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5838" y="0"/>
            <a:ext cx="2949787" cy="496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919163" y="746125"/>
            <a:ext cx="4968875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40646"/>
            <a:ext cx="2949787" cy="496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68875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68875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>
            <a:spLocks noGrp="1"/>
          </p:cNvSpPr>
          <p:nvPr>
            <p:ph type="body" idx="1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68875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4:notes"/>
          <p:cNvSpPr txBox="1">
            <a:spLocks noGrp="1"/>
          </p:cNvSpPr>
          <p:nvPr>
            <p:ph type="body" idx="1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68875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5:notes"/>
          <p:cNvSpPr txBox="1">
            <a:spLocks noGrp="1"/>
          </p:cNvSpPr>
          <p:nvPr>
            <p:ph type="body" idx="1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68875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6:notes"/>
          <p:cNvSpPr txBox="1">
            <a:spLocks noGrp="1"/>
          </p:cNvSpPr>
          <p:nvPr>
            <p:ph type="body" idx="1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68875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7:notes"/>
          <p:cNvSpPr txBox="1">
            <a:spLocks noGrp="1"/>
          </p:cNvSpPr>
          <p:nvPr>
            <p:ph type="body" idx="1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68875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8:notes"/>
          <p:cNvSpPr txBox="1">
            <a:spLocks noGrp="1"/>
          </p:cNvSpPr>
          <p:nvPr>
            <p:ph type="body" idx="1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68875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9:notes"/>
          <p:cNvSpPr txBox="1">
            <a:spLocks noGrp="1"/>
          </p:cNvSpPr>
          <p:nvPr>
            <p:ph type="body" idx="1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68875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1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1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0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1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1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1" name="Google Shape;41;p1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2" name="Google Shape;42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1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9" name="Google Shape;49;p1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1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1" name="Google Shape;51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8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8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8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9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9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9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8" name="Google Shape;88;p1"/>
          <p:cNvGraphicFramePr/>
          <p:nvPr/>
        </p:nvGraphicFramePr>
        <p:xfrm>
          <a:off x="319375" y="932975"/>
          <a:ext cx="8618075" cy="3868375"/>
        </p:xfrm>
        <a:graphic>
          <a:graphicData uri="http://schemas.openxmlformats.org/drawingml/2006/table">
            <a:tbl>
              <a:tblPr>
                <a:noFill/>
                <a:tableStyleId>{C6A06AA2-F4C8-4333-B790-E474D7FABB1D}</a:tableStyleId>
              </a:tblPr>
              <a:tblGrid>
                <a:gridCol w="3835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0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02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643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US" sz="4000" b="1">
                          <a:solidFill>
                            <a:srgbClr val="002060"/>
                          </a:solidFill>
                        </a:rPr>
                        <a:t>Name of RIG </a:t>
                      </a:r>
                      <a:endParaRPr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:</a:t>
                      </a:r>
                      <a:endParaRPr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20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US" sz="4000" b="1">
                          <a:solidFill>
                            <a:srgbClr val="002060"/>
                          </a:solidFill>
                        </a:rPr>
                        <a:t>ReNeU</a:t>
                      </a:r>
                      <a:endParaRPr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:</a:t>
                      </a:r>
                      <a:endParaRPr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72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US" sz="4000" b="1">
                          <a:solidFill>
                            <a:srgbClr val="002060"/>
                          </a:solidFill>
                        </a:rPr>
                        <a:t>Faculty</a:t>
                      </a:r>
                      <a:endParaRPr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:</a:t>
                      </a:r>
                      <a:endParaRPr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graphicFrame>
        <p:nvGraphicFramePr>
          <p:cNvPr id="94" name="Google Shape;94;p2"/>
          <p:cNvGraphicFramePr/>
          <p:nvPr>
            <p:extLst>
              <p:ext uri="{D42A27DB-BD31-4B8C-83A1-F6EECF244321}">
                <p14:modId xmlns:p14="http://schemas.microsoft.com/office/powerpoint/2010/main" val="1557801641"/>
              </p:ext>
            </p:extLst>
          </p:nvPr>
        </p:nvGraphicFramePr>
        <p:xfrm>
          <a:off x="395536" y="692700"/>
          <a:ext cx="8352950" cy="5976675"/>
        </p:xfrm>
        <a:graphic>
          <a:graphicData uri="http://schemas.openxmlformats.org/drawingml/2006/table">
            <a:tbl>
              <a:tblPr firstRow="1" bandRow="1">
                <a:noFill/>
                <a:tableStyleId>{EE32E13C-50FF-4B22-A6FA-0B16C2CDC84D}</a:tableStyleId>
              </a:tblPr>
              <a:tblGrid>
                <a:gridCol w="8546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34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71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77133">
                  <a:extLst>
                    <a:ext uri="{9D8B030D-6E8A-4147-A177-3AD203B41FA5}">
                      <a16:colId xmlns:a16="http://schemas.microsoft.com/office/drawing/2014/main" val="1643343401"/>
                    </a:ext>
                  </a:extLst>
                </a:gridCol>
                <a:gridCol w="12632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573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640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+mn-lt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>
                          <a:latin typeface="+mn-lt"/>
                        </a:rPr>
                        <a:t>Name of Leader &amp; Members</a:t>
                      </a:r>
                      <a:endParaRPr sz="1200" dirty="0">
                        <a:latin typeface="+mn-lt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i="0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Staff No.</a:t>
                      </a:r>
                      <a:endParaRPr sz="1200" dirty="0">
                        <a:latin typeface="+mn-lt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i="0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Faculty</a:t>
                      </a:r>
                      <a:endParaRPr sz="1200" dirty="0">
                        <a:latin typeface="+mn-lt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>
                          <a:latin typeface="+mn-lt"/>
                        </a:rPr>
                        <a:t>Qualification</a:t>
                      </a:r>
                      <a:endParaRPr sz="1200" dirty="0">
                        <a:latin typeface="+mn-lt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>
                          <a:latin typeface="+mn-lt"/>
                        </a:rPr>
                        <a:t>Area of Expertise</a:t>
                      </a:r>
                      <a:endParaRPr sz="1200" dirty="0">
                        <a:latin typeface="+mn-lt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40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latin typeface="+mn-lt"/>
                        </a:rPr>
                        <a:t>Picture</a:t>
                      </a:r>
                      <a:endParaRPr sz="12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i="1">
                        <a:latin typeface="+mn-lt"/>
                        <a:ea typeface="Book Antiqua"/>
                        <a:cs typeface="Book Antiqua"/>
                        <a:sym typeface="Book Antiqua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latin typeface="+mn-lt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latin typeface="+mn-lt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+mn-lt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+mn-lt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40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200">
                          <a:solidFill>
                            <a:srgbClr val="FF0000"/>
                          </a:solidFill>
                          <a:latin typeface="+mn-lt"/>
                        </a:rPr>
                        <a:t>Picture</a:t>
                      </a:r>
                      <a:endParaRPr sz="1200">
                        <a:latin typeface="+mn-lt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endParaRPr sz="1200" i="1">
                        <a:latin typeface="+mn-lt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endParaRPr sz="1200" dirty="0">
                        <a:latin typeface="+mn-lt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endParaRPr sz="1200" dirty="0">
                        <a:latin typeface="+mn-lt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endParaRPr sz="1200">
                        <a:latin typeface="+mn-lt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endParaRPr sz="1200">
                        <a:latin typeface="+mn-lt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40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200">
                          <a:solidFill>
                            <a:srgbClr val="FF0000"/>
                          </a:solidFill>
                          <a:latin typeface="+mn-lt"/>
                        </a:rPr>
                        <a:t>Picture</a:t>
                      </a:r>
                      <a:endParaRPr sz="1200">
                        <a:latin typeface="+mn-lt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endParaRPr sz="1200" i="1">
                        <a:latin typeface="+mn-lt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+mn-lt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latin typeface="+mn-lt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+mn-lt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+mn-lt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40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200">
                          <a:solidFill>
                            <a:srgbClr val="FF0000"/>
                          </a:solidFill>
                          <a:latin typeface="+mn-lt"/>
                        </a:rPr>
                        <a:t>Picture</a:t>
                      </a:r>
                      <a:endParaRPr sz="1200">
                        <a:latin typeface="+mn-lt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endParaRPr sz="1200" i="1">
                        <a:latin typeface="+mn-lt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+mn-lt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+mn-lt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latin typeface="+mn-lt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latin typeface="+mn-lt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40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latin typeface="+mn-lt"/>
                        </a:rPr>
                        <a:t>Picture</a:t>
                      </a:r>
                      <a:endParaRPr sz="1200" dirty="0">
                        <a:latin typeface="+mn-lt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endParaRPr sz="1200" i="1">
                        <a:latin typeface="+mn-lt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+mn-lt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+mn-lt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+mn-lt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+mn-lt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640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latin typeface="+mn-lt"/>
                        </a:rPr>
                        <a:t>Picture</a:t>
                      </a:r>
                      <a:endParaRPr sz="1200" dirty="0">
                        <a:latin typeface="+mn-lt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endParaRPr sz="1200" i="1">
                        <a:latin typeface="+mn-lt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+mn-lt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+mn-lt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+mn-lt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+mn-lt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640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latin typeface="+mn-lt"/>
                        </a:rPr>
                        <a:t>Picture</a:t>
                      </a:r>
                      <a:endParaRPr sz="1200" dirty="0">
                        <a:latin typeface="+mn-lt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endParaRPr sz="1200" i="1">
                        <a:latin typeface="+mn-lt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endParaRPr sz="1200">
                        <a:latin typeface="+mn-lt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endParaRPr sz="1200">
                        <a:latin typeface="+mn-lt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endParaRPr sz="1200">
                        <a:latin typeface="+mn-lt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endParaRPr sz="1200">
                        <a:latin typeface="+mn-lt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640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latin typeface="+mn-lt"/>
                        </a:rPr>
                        <a:t>Picture</a:t>
                      </a:r>
                      <a:endParaRPr sz="1200" dirty="0">
                        <a:latin typeface="+mn-lt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endParaRPr sz="1200" i="1">
                        <a:latin typeface="+mn-lt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endParaRPr sz="1200">
                        <a:latin typeface="+mn-lt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endParaRPr sz="1200" dirty="0">
                        <a:latin typeface="+mn-lt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endParaRPr sz="1200">
                        <a:latin typeface="+mn-lt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endParaRPr sz="1200" dirty="0">
                        <a:latin typeface="+mn-lt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96" name="Google Shape;96;p2"/>
          <p:cNvSpPr txBox="1">
            <a:spLocks noGrp="1"/>
          </p:cNvSpPr>
          <p:nvPr>
            <p:ph type="title"/>
          </p:nvPr>
        </p:nvSpPr>
        <p:spPr>
          <a:xfrm>
            <a:off x="457200" y="116632"/>
            <a:ext cx="8229600" cy="486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Arial"/>
              <a:buNone/>
            </a:pPr>
            <a:r>
              <a:rPr lang="en-US" sz="3959">
                <a:latin typeface="Arial"/>
                <a:ea typeface="Arial"/>
                <a:cs typeface="Arial"/>
                <a:sym typeface="Arial"/>
              </a:rPr>
              <a:t>Background of Members</a:t>
            </a:r>
            <a:endParaRPr sz="3959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sp>
        <p:nvSpPr>
          <p:cNvPr id="102" name="Google Shape;102;p3"/>
          <p:cNvSpPr txBox="1"/>
          <p:nvPr/>
        </p:nvSpPr>
        <p:spPr>
          <a:xfrm>
            <a:off x="500034" y="428604"/>
            <a:ext cx="7143800" cy="857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Corben"/>
              <a:buNone/>
            </a:pPr>
            <a:r>
              <a:rPr lang="en-US" sz="3200" b="1" i="0" u="none" strike="noStrike" cap="none">
                <a:solidFill>
                  <a:schemeClr val="dk2"/>
                </a:solidFill>
                <a:latin typeface="Corben"/>
                <a:ea typeface="Corben"/>
                <a:cs typeface="Corben"/>
                <a:sym typeface="Corben"/>
              </a:rPr>
              <a:t>Organizational Chart</a:t>
            </a:r>
            <a:endParaRPr sz="3200" b="1" i="0" u="none" strike="noStrike" cap="none">
              <a:solidFill>
                <a:schemeClr val="dk2"/>
              </a:solidFill>
              <a:latin typeface="Corben"/>
              <a:ea typeface="Corben"/>
              <a:cs typeface="Corben"/>
              <a:sym typeface="Corben"/>
            </a:endParaRPr>
          </a:p>
        </p:txBody>
      </p:sp>
      <p:grpSp>
        <p:nvGrpSpPr>
          <p:cNvPr id="103" name="Google Shape;103;p3"/>
          <p:cNvGrpSpPr/>
          <p:nvPr/>
        </p:nvGrpSpPr>
        <p:grpSpPr>
          <a:xfrm>
            <a:off x="1357290" y="1285860"/>
            <a:ext cx="6286544" cy="5286412"/>
            <a:chOff x="1357290" y="1285860"/>
            <a:chExt cx="6286544" cy="5286412"/>
          </a:xfrm>
        </p:grpSpPr>
        <p:sp>
          <p:nvSpPr>
            <p:cNvPr id="104" name="Google Shape;104;p3"/>
            <p:cNvSpPr/>
            <p:nvPr/>
          </p:nvSpPr>
          <p:spPr>
            <a:xfrm>
              <a:off x="1357290" y="1285860"/>
              <a:ext cx="6286544" cy="5286412"/>
            </a:xfrm>
            <a:prstGeom prst="rect">
              <a:avLst/>
            </a:prstGeom>
            <a:solidFill>
              <a:srgbClr val="F2DAD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05;p3"/>
            <p:cNvSpPr txBox="1"/>
            <p:nvPr/>
          </p:nvSpPr>
          <p:spPr>
            <a:xfrm>
              <a:off x="3562832" y="1500174"/>
              <a:ext cx="2003437" cy="428628"/>
            </a:xfrm>
            <a:prstGeom prst="rect">
              <a:avLst/>
            </a:prstGeom>
            <a:solidFill>
              <a:srgbClr val="D99593"/>
            </a:solidFill>
            <a:ln w="952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entury"/>
                <a:buNone/>
              </a:pPr>
              <a:r>
                <a:rPr lang="en-US" sz="1100" b="0" i="0" u="none" strike="noStrike" cap="none">
                  <a:solidFill>
                    <a:schemeClr val="dk1"/>
                  </a:solidFill>
                  <a:latin typeface="Century"/>
                  <a:ea typeface="Century"/>
                  <a:cs typeface="Century"/>
                  <a:sym typeface="Century"/>
                </a:rPr>
                <a:t>PENAUNG 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entury"/>
                <a:buNone/>
              </a:pPr>
              <a:r>
                <a:rPr lang="en-US" sz="1100" b="0" i="0" u="none" strike="noStrike" cap="none">
                  <a:solidFill>
                    <a:schemeClr val="dk1"/>
                  </a:solidFill>
                  <a:latin typeface="Century"/>
                  <a:ea typeface="Century"/>
                  <a:cs typeface="Century"/>
                  <a:sym typeface="Century"/>
                </a:rPr>
                <a:t>(Naib Canselor UiTM)</a:t>
              </a:r>
              <a:endParaRPr sz="1800" b="0" i="0" u="none" strike="noStrike" cap="none">
                <a:solidFill>
                  <a:schemeClr val="dk1"/>
                </a:solidFill>
                <a:latin typeface="Century"/>
                <a:ea typeface="Century"/>
                <a:cs typeface="Century"/>
                <a:sym typeface="Century"/>
              </a:endParaRPr>
            </a:p>
          </p:txBody>
        </p:sp>
        <p:sp>
          <p:nvSpPr>
            <p:cNvPr id="106" name="Google Shape;106;p3"/>
            <p:cNvSpPr txBox="1"/>
            <p:nvPr/>
          </p:nvSpPr>
          <p:spPr>
            <a:xfrm>
              <a:off x="3580296" y="2214554"/>
              <a:ext cx="2003436" cy="428628"/>
            </a:xfrm>
            <a:prstGeom prst="rect">
              <a:avLst/>
            </a:prstGeom>
            <a:solidFill>
              <a:srgbClr val="D99593"/>
            </a:solidFill>
            <a:ln w="952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entury"/>
                <a:buNone/>
              </a:pPr>
              <a:r>
                <a:rPr lang="en-US" sz="1100" b="0" i="0" u="none" strike="noStrike" cap="none">
                  <a:solidFill>
                    <a:schemeClr val="dk1"/>
                  </a:solidFill>
                  <a:latin typeface="Century"/>
                  <a:ea typeface="Century"/>
                  <a:cs typeface="Century"/>
                  <a:sym typeface="Century"/>
                </a:rPr>
                <a:t>PENASIHAT 1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entury"/>
                <a:buNone/>
              </a:pPr>
              <a:r>
                <a:rPr lang="en-US" sz="1100" b="0" i="0" u="none" strike="noStrike" cap="none">
                  <a:solidFill>
                    <a:schemeClr val="dk1"/>
                  </a:solidFill>
                  <a:latin typeface="Century"/>
                  <a:ea typeface="Century"/>
                  <a:cs typeface="Century"/>
                  <a:sym typeface="Century"/>
                </a:rPr>
                <a:t>(Dekan)</a:t>
              </a:r>
              <a:endParaRPr sz="1800" b="0" i="0" u="none" strike="noStrike" cap="none">
                <a:solidFill>
                  <a:schemeClr val="dk1"/>
                </a:solidFill>
                <a:latin typeface="Century"/>
                <a:ea typeface="Century"/>
                <a:cs typeface="Century"/>
                <a:sym typeface="Century"/>
              </a:endParaRPr>
            </a:p>
          </p:txBody>
        </p:sp>
        <p:sp>
          <p:nvSpPr>
            <p:cNvPr id="107" name="Google Shape;107;p3"/>
            <p:cNvSpPr txBox="1"/>
            <p:nvPr/>
          </p:nvSpPr>
          <p:spPr>
            <a:xfrm>
              <a:off x="3573936" y="2928934"/>
              <a:ext cx="2003436" cy="571504"/>
            </a:xfrm>
            <a:prstGeom prst="rect">
              <a:avLst/>
            </a:prstGeom>
            <a:solidFill>
              <a:srgbClr val="D99593"/>
            </a:solidFill>
            <a:ln w="952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entury"/>
                <a:buNone/>
              </a:pPr>
              <a:r>
                <a:rPr lang="en-US" sz="1100" b="0" i="0" u="none" strike="noStrike" cap="none">
                  <a:solidFill>
                    <a:schemeClr val="dk1"/>
                  </a:solidFill>
                  <a:latin typeface="Century"/>
                  <a:ea typeface="Century"/>
                  <a:cs typeface="Century"/>
                  <a:sym typeface="Century"/>
                </a:rPr>
                <a:t>PENASIHAT 2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entury"/>
                <a:buNone/>
              </a:pPr>
              <a:r>
                <a:rPr lang="en-US" sz="1100">
                  <a:solidFill>
                    <a:schemeClr val="dk1"/>
                  </a:solidFill>
                  <a:latin typeface="Century"/>
                  <a:ea typeface="Century"/>
                  <a:cs typeface="Century"/>
                  <a:sym typeface="Century"/>
                </a:rPr>
                <a:t>Timbalan </a:t>
              </a:r>
              <a:r>
                <a:rPr lang="en-US" sz="1100" b="0" i="0" u="none" strike="noStrike" cap="none">
                  <a:solidFill>
                    <a:schemeClr val="dk1"/>
                  </a:solidFill>
                  <a:latin typeface="Century"/>
                  <a:ea typeface="Century"/>
                  <a:cs typeface="Century"/>
                  <a:sym typeface="Century"/>
                </a:rPr>
                <a:t>Pengarah </a:t>
              </a:r>
              <a:r>
                <a:rPr lang="en-US" sz="1100">
                  <a:solidFill>
                    <a:schemeClr val="dk1"/>
                  </a:solidFill>
                  <a:latin typeface="Century"/>
                  <a:ea typeface="Century"/>
                  <a:cs typeface="Century"/>
                  <a:sym typeface="Century"/>
                </a:rPr>
                <a:t>ReNeU</a:t>
              </a:r>
              <a:endParaRPr sz="1800" b="0" i="0" u="none" strike="noStrike" cap="none">
                <a:solidFill>
                  <a:schemeClr val="dk1"/>
                </a:solidFill>
                <a:latin typeface="Century"/>
                <a:ea typeface="Century"/>
                <a:cs typeface="Century"/>
                <a:sym typeface="Century"/>
              </a:endParaRPr>
            </a:p>
          </p:txBody>
        </p:sp>
        <p:sp>
          <p:nvSpPr>
            <p:cNvPr id="108" name="Google Shape;108;p3"/>
            <p:cNvSpPr txBox="1"/>
            <p:nvPr/>
          </p:nvSpPr>
          <p:spPr>
            <a:xfrm>
              <a:off x="1785918" y="4000504"/>
              <a:ext cx="1430828" cy="571504"/>
            </a:xfrm>
            <a:prstGeom prst="rect">
              <a:avLst/>
            </a:prstGeom>
            <a:solidFill>
              <a:srgbClr val="D99593"/>
            </a:solidFill>
            <a:ln w="952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entury"/>
                <a:buNone/>
              </a:pPr>
              <a:r>
                <a:rPr lang="en-US" sz="1100" b="0" i="0" u="none" strike="noStrike" cap="none">
                  <a:solidFill>
                    <a:schemeClr val="dk1"/>
                  </a:solidFill>
                  <a:latin typeface="Century"/>
                  <a:ea typeface="Century"/>
                  <a:cs typeface="Century"/>
                  <a:sym typeface="Century"/>
                </a:rPr>
                <a:t>PENASIHAT PENYELIDIKAN LUAR</a:t>
              </a:r>
              <a:endParaRPr sz="1800" b="0" i="0" u="none" strike="noStrike" cap="none">
                <a:solidFill>
                  <a:schemeClr val="dk1"/>
                </a:solidFill>
                <a:latin typeface="Century"/>
                <a:ea typeface="Century"/>
                <a:cs typeface="Century"/>
                <a:sym typeface="Century"/>
              </a:endParaRPr>
            </a:p>
          </p:txBody>
        </p:sp>
        <p:sp>
          <p:nvSpPr>
            <p:cNvPr id="109" name="Google Shape;109;p3"/>
            <p:cNvSpPr txBox="1"/>
            <p:nvPr/>
          </p:nvSpPr>
          <p:spPr>
            <a:xfrm>
              <a:off x="4949046" y="6143644"/>
              <a:ext cx="910906" cy="285752"/>
            </a:xfrm>
            <a:prstGeom prst="rect">
              <a:avLst/>
            </a:prstGeom>
            <a:solidFill>
              <a:srgbClr val="D99593"/>
            </a:solidFill>
            <a:ln w="952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Times New Roman"/>
                <a:buNone/>
              </a:pPr>
              <a:r>
                <a:rPr lang="en-US" sz="11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setiausaha </a:t>
              </a:r>
              <a:endPara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110" name="Google Shape;110;p3"/>
            <p:cNvCxnSpPr/>
            <p:nvPr/>
          </p:nvCxnSpPr>
          <p:spPr>
            <a:xfrm rot="5400000">
              <a:off x="4431193" y="2071678"/>
              <a:ext cx="285752" cy="1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111" name="Google Shape;111;p3"/>
            <p:cNvSpPr txBox="1"/>
            <p:nvPr/>
          </p:nvSpPr>
          <p:spPr>
            <a:xfrm>
              <a:off x="2216614" y="4955023"/>
              <a:ext cx="1293843" cy="545679"/>
            </a:xfrm>
            <a:prstGeom prst="rect">
              <a:avLst/>
            </a:prstGeom>
            <a:solidFill>
              <a:srgbClr val="D99593"/>
            </a:solidFill>
            <a:ln w="952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Century"/>
                <a:buNone/>
              </a:pPr>
              <a:r>
                <a:rPr lang="en-US" sz="900" b="0" i="0" u="none" strike="noStrike" cap="none">
                  <a:solidFill>
                    <a:schemeClr val="dk1"/>
                  </a:solidFill>
                  <a:latin typeface="Century"/>
                  <a:ea typeface="Century"/>
                  <a:cs typeface="Century"/>
                  <a:sym typeface="Century"/>
                </a:rPr>
                <a:t>PENYELIDIK UTAMA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Century"/>
                <a:buNone/>
              </a:pPr>
              <a:r>
                <a:rPr lang="en-US" sz="800" b="1" i="0" u="none" strike="noStrike" cap="none">
                  <a:solidFill>
                    <a:schemeClr val="dk1"/>
                  </a:solidFill>
                  <a:latin typeface="Century"/>
                  <a:ea typeface="Century"/>
                  <a:cs typeface="Century"/>
                  <a:sym typeface="Century"/>
                </a:rPr>
                <a:t>(Seni Visual)</a:t>
              </a:r>
              <a:endParaRPr sz="800" b="1" i="0" u="none" strike="noStrike" cap="none">
                <a:solidFill>
                  <a:schemeClr val="dk1"/>
                </a:solidFill>
                <a:latin typeface="Century"/>
                <a:ea typeface="Century"/>
                <a:cs typeface="Century"/>
                <a:sym typeface="Century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Calibri"/>
                <a:buNone/>
              </a:pPr>
              <a:endParaRPr sz="900" b="0" i="0" u="none" strike="noStrike" cap="none">
                <a:solidFill>
                  <a:schemeClr val="dk1"/>
                </a:solidFill>
                <a:latin typeface="Century"/>
                <a:ea typeface="Century"/>
                <a:cs typeface="Century"/>
                <a:sym typeface="Century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entury"/>
                <a:ea typeface="Century"/>
                <a:cs typeface="Century"/>
                <a:sym typeface="Century"/>
              </a:endParaRPr>
            </a:p>
          </p:txBody>
        </p:sp>
        <p:cxnSp>
          <p:nvCxnSpPr>
            <p:cNvPr id="112" name="Google Shape;112;p3"/>
            <p:cNvCxnSpPr/>
            <p:nvPr/>
          </p:nvCxnSpPr>
          <p:spPr>
            <a:xfrm flipH="1">
              <a:off x="3216748" y="4382357"/>
              <a:ext cx="1357320" cy="1387"/>
            </a:xfrm>
            <a:prstGeom prst="straightConnector1">
              <a:avLst/>
            </a:prstGeom>
            <a:noFill/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13" name="Google Shape;113;p3"/>
            <p:cNvSpPr txBox="1"/>
            <p:nvPr/>
          </p:nvSpPr>
          <p:spPr>
            <a:xfrm>
              <a:off x="3788250" y="4961956"/>
              <a:ext cx="1428760" cy="538746"/>
            </a:xfrm>
            <a:prstGeom prst="rect">
              <a:avLst/>
            </a:prstGeom>
            <a:solidFill>
              <a:srgbClr val="D99593"/>
            </a:solidFill>
            <a:ln w="952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Century"/>
                <a:buNone/>
              </a:pPr>
              <a:r>
                <a:rPr lang="en-US" sz="900" b="0" i="0" u="none" strike="noStrike" cap="none">
                  <a:solidFill>
                    <a:schemeClr val="dk1"/>
                  </a:solidFill>
                  <a:latin typeface="Century"/>
                  <a:ea typeface="Century"/>
                  <a:cs typeface="Century"/>
                  <a:sym typeface="Century"/>
                </a:rPr>
                <a:t>PENYELIDIK UTAMA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00" b="1" i="0" u="none" strike="noStrike" cap="none">
                  <a:solidFill>
                    <a:schemeClr val="dk1"/>
                  </a:solidFill>
                  <a:latin typeface="Century"/>
                  <a:ea typeface="Century"/>
                  <a:cs typeface="Century"/>
                  <a:sym typeface="Century"/>
                </a:rPr>
                <a:t>(Budaya Visual dan Media Baru)</a:t>
              </a:r>
              <a:endParaRPr sz="800" b="1" i="0" u="none" strike="noStrike" cap="none">
                <a:solidFill>
                  <a:schemeClr val="dk1"/>
                </a:solidFill>
                <a:latin typeface="Century"/>
                <a:ea typeface="Century"/>
                <a:cs typeface="Century"/>
                <a:sym typeface="Century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entury"/>
                <a:ea typeface="Century"/>
                <a:cs typeface="Century"/>
                <a:sym typeface="Century"/>
              </a:endParaRPr>
            </a:p>
          </p:txBody>
        </p:sp>
        <p:sp>
          <p:nvSpPr>
            <p:cNvPr id="114" name="Google Shape;114;p3"/>
            <p:cNvSpPr txBox="1"/>
            <p:nvPr/>
          </p:nvSpPr>
          <p:spPr>
            <a:xfrm>
              <a:off x="5519962" y="4957796"/>
              <a:ext cx="1482998" cy="542906"/>
            </a:xfrm>
            <a:prstGeom prst="rect">
              <a:avLst/>
            </a:prstGeom>
            <a:solidFill>
              <a:srgbClr val="D99593"/>
            </a:solidFill>
            <a:ln w="952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Century"/>
                <a:buNone/>
              </a:pPr>
              <a:r>
                <a:rPr lang="en-US" sz="900" b="0" i="0" u="none" strike="noStrike" cap="none">
                  <a:solidFill>
                    <a:schemeClr val="dk1"/>
                  </a:solidFill>
                  <a:latin typeface="Century"/>
                  <a:ea typeface="Century"/>
                  <a:cs typeface="Century"/>
                  <a:sym typeface="Century"/>
                </a:rPr>
                <a:t>PENYELIDIK UTAMA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00" b="1" i="0" u="none" strike="noStrike" cap="none">
                  <a:solidFill>
                    <a:schemeClr val="dk1"/>
                  </a:solidFill>
                  <a:latin typeface="Century"/>
                  <a:ea typeface="Century"/>
                  <a:cs typeface="Century"/>
                  <a:sym typeface="Century"/>
                </a:rPr>
                <a:t>(Aplikasi Seni Komunikasi Visual dan Media Baru)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alibri"/>
                <a:buNone/>
              </a:pPr>
              <a:endParaRPr sz="1100" b="0" i="0" u="none" strike="noStrike" cap="none">
                <a:solidFill>
                  <a:schemeClr val="dk1"/>
                </a:solidFill>
                <a:latin typeface="Century"/>
                <a:ea typeface="Century"/>
                <a:cs typeface="Century"/>
                <a:sym typeface="Century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entury"/>
                <a:ea typeface="Century"/>
                <a:cs typeface="Century"/>
                <a:sym typeface="Century"/>
              </a:endParaRPr>
            </a:p>
          </p:txBody>
        </p:sp>
        <p:sp>
          <p:nvSpPr>
            <p:cNvPr id="115" name="Google Shape;115;p3"/>
            <p:cNvSpPr txBox="1"/>
            <p:nvPr/>
          </p:nvSpPr>
          <p:spPr>
            <a:xfrm>
              <a:off x="2372173" y="5643578"/>
              <a:ext cx="1138284" cy="357190"/>
            </a:xfrm>
            <a:prstGeom prst="rect">
              <a:avLst/>
            </a:prstGeom>
            <a:solidFill>
              <a:srgbClr val="E5B8B7"/>
            </a:solidFill>
            <a:ln w="952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Century"/>
                <a:buNone/>
              </a:pPr>
              <a:r>
                <a:rPr lang="en-US" sz="900" b="0" i="0" u="none" strike="noStrike" cap="none">
                  <a:solidFill>
                    <a:schemeClr val="dk1"/>
                  </a:solidFill>
                  <a:latin typeface="Century"/>
                  <a:ea typeface="Century"/>
                  <a:cs typeface="Century"/>
                  <a:sym typeface="Century"/>
                </a:rPr>
                <a:t>PEMBANTU PENYELIDIK </a:t>
              </a:r>
              <a:endParaRPr sz="1800" b="0" i="0" u="none" strike="noStrike" cap="none">
                <a:solidFill>
                  <a:schemeClr val="dk1"/>
                </a:solidFill>
                <a:latin typeface="Century"/>
                <a:ea typeface="Century"/>
                <a:cs typeface="Century"/>
                <a:sym typeface="Century"/>
              </a:endParaRPr>
            </a:p>
          </p:txBody>
        </p:sp>
        <p:sp>
          <p:nvSpPr>
            <p:cNvPr id="116" name="Google Shape;116;p3"/>
            <p:cNvSpPr txBox="1"/>
            <p:nvPr/>
          </p:nvSpPr>
          <p:spPr>
            <a:xfrm>
              <a:off x="3931098" y="5643578"/>
              <a:ext cx="1138284" cy="357190"/>
            </a:xfrm>
            <a:prstGeom prst="rect">
              <a:avLst/>
            </a:prstGeom>
            <a:solidFill>
              <a:srgbClr val="E5B8B7"/>
            </a:solidFill>
            <a:ln w="952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Century"/>
                <a:buNone/>
              </a:pPr>
              <a:r>
                <a:rPr lang="en-US" sz="900" b="0" i="0" u="none" strike="noStrike" cap="none">
                  <a:solidFill>
                    <a:schemeClr val="dk1"/>
                  </a:solidFill>
                  <a:latin typeface="Century"/>
                  <a:ea typeface="Century"/>
                  <a:cs typeface="Century"/>
                  <a:sym typeface="Century"/>
                </a:rPr>
                <a:t>PEMBANTU PENYELIDIK </a:t>
              </a:r>
              <a:endParaRPr sz="1800" b="0" i="0" u="none" strike="noStrike" cap="none">
                <a:solidFill>
                  <a:schemeClr val="dk1"/>
                </a:solidFill>
                <a:latin typeface="Century"/>
                <a:ea typeface="Century"/>
                <a:cs typeface="Century"/>
                <a:sym typeface="Century"/>
              </a:endParaRPr>
            </a:p>
          </p:txBody>
        </p:sp>
        <p:sp>
          <p:nvSpPr>
            <p:cNvPr id="117" name="Google Shape;117;p3"/>
            <p:cNvSpPr txBox="1"/>
            <p:nvPr/>
          </p:nvSpPr>
          <p:spPr>
            <a:xfrm>
              <a:off x="5725959" y="5643578"/>
              <a:ext cx="1134125" cy="357190"/>
            </a:xfrm>
            <a:prstGeom prst="rect">
              <a:avLst/>
            </a:prstGeom>
            <a:solidFill>
              <a:srgbClr val="E5B8B7"/>
            </a:solidFill>
            <a:ln w="952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Century"/>
                <a:buNone/>
              </a:pPr>
              <a:r>
                <a:rPr lang="en-US" sz="900" b="0" i="0" u="none" strike="noStrike" cap="none">
                  <a:solidFill>
                    <a:schemeClr val="dk1"/>
                  </a:solidFill>
                  <a:latin typeface="Century"/>
                  <a:ea typeface="Century"/>
                  <a:cs typeface="Century"/>
                  <a:sym typeface="Century"/>
                </a:rPr>
                <a:t>PEMBANTU PENYELIDIK </a:t>
              </a:r>
              <a:endParaRPr sz="1800" b="0" i="0" u="none" strike="noStrike" cap="none">
                <a:solidFill>
                  <a:schemeClr val="dk1"/>
                </a:solidFill>
                <a:latin typeface="Century"/>
                <a:ea typeface="Century"/>
                <a:cs typeface="Century"/>
                <a:sym typeface="Century"/>
              </a:endParaRPr>
            </a:p>
          </p:txBody>
        </p:sp>
        <p:cxnSp>
          <p:nvCxnSpPr>
            <p:cNvPr id="118" name="Google Shape;118;p3"/>
            <p:cNvCxnSpPr/>
            <p:nvPr/>
          </p:nvCxnSpPr>
          <p:spPr>
            <a:xfrm rot="5400000">
              <a:off x="2788754" y="5572775"/>
              <a:ext cx="141605" cy="1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19" name="Google Shape;119;p3"/>
            <p:cNvCxnSpPr/>
            <p:nvPr/>
          </p:nvCxnSpPr>
          <p:spPr>
            <a:xfrm rot="5400000">
              <a:off x="4503265" y="5572775"/>
              <a:ext cx="141605" cy="1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20" name="Google Shape;120;p3"/>
            <p:cNvCxnSpPr/>
            <p:nvPr/>
          </p:nvCxnSpPr>
          <p:spPr>
            <a:xfrm rot="5400000">
              <a:off x="6217777" y="5572775"/>
              <a:ext cx="141605" cy="1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21" name="Google Shape;121;p3"/>
            <p:cNvCxnSpPr/>
            <p:nvPr/>
          </p:nvCxnSpPr>
          <p:spPr>
            <a:xfrm rot="5400000">
              <a:off x="4431192" y="2785264"/>
              <a:ext cx="285752" cy="1588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22" name="Google Shape;122;p3"/>
            <p:cNvCxnSpPr/>
            <p:nvPr/>
          </p:nvCxnSpPr>
          <p:spPr>
            <a:xfrm rot="5400000">
              <a:off x="4431192" y="3642520"/>
              <a:ext cx="285752" cy="1588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23" name="Google Shape;123;p3"/>
            <p:cNvCxnSpPr/>
            <p:nvPr/>
          </p:nvCxnSpPr>
          <p:spPr>
            <a:xfrm rot="5400000">
              <a:off x="2752400" y="4822040"/>
              <a:ext cx="214314" cy="2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24" name="Google Shape;124;p3"/>
            <p:cNvCxnSpPr/>
            <p:nvPr/>
          </p:nvCxnSpPr>
          <p:spPr>
            <a:xfrm rot="5400000">
              <a:off x="5887721" y="4822040"/>
              <a:ext cx="214314" cy="2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25" name="Google Shape;125;p3"/>
            <p:cNvCxnSpPr/>
            <p:nvPr/>
          </p:nvCxnSpPr>
          <p:spPr>
            <a:xfrm flipH="1">
              <a:off x="2859558" y="4714883"/>
              <a:ext cx="3143271" cy="1387"/>
            </a:xfrm>
            <a:prstGeom prst="straightConnector1">
              <a:avLst/>
            </a:prstGeom>
            <a:noFill/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6" name="Google Shape;126;p3"/>
            <p:cNvCxnSpPr/>
            <p:nvPr/>
          </p:nvCxnSpPr>
          <p:spPr>
            <a:xfrm rot="5400000">
              <a:off x="4131006" y="4516592"/>
              <a:ext cx="888507" cy="794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27" name="Google Shape;127;p3"/>
            <p:cNvCxnSpPr/>
            <p:nvPr/>
          </p:nvCxnSpPr>
          <p:spPr>
            <a:xfrm rot="5400000">
              <a:off x="4686891" y="5430038"/>
              <a:ext cx="1431103" cy="794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128" name="Google Shape;128;p3"/>
            <p:cNvSpPr txBox="1"/>
            <p:nvPr/>
          </p:nvSpPr>
          <p:spPr>
            <a:xfrm>
              <a:off x="3578909" y="3786190"/>
              <a:ext cx="2004823" cy="291157"/>
            </a:xfrm>
            <a:prstGeom prst="rect">
              <a:avLst/>
            </a:prstGeom>
            <a:solidFill>
              <a:srgbClr val="D99593"/>
            </a:solidFill>
            <a:ln w="952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entury"/>
                <a:buNone/>
              </a:pPr>
              <a:r>
                <a:rPr lang="en-US" sz="1100" b="0" i="0" u="none" strike="noStrike" cap="none">
                  <a:solidFill>
                    <a:schemeClr val="dk1"/>
                  </a:solidFill>
                  <a:latin typeface="Century"/>
                  <a:ea typeface="Century"/>
                  <a:cs typeface="Century"/>
                  <a:sym typeface="Century"/>
                </a:rPr>
                <a:t>KETUA</a:t>
              </a:r>
              <a:endParaRPr sz="1800" b="0" i="0" u="none" strike="noStrike" cap="none">
                <a:solidFill>
                  <a:schemeClr val="dk1"/>
                </a:solidFill>
                <a:latin typeface="Century"/>
                <a:ea typeface="Century"/>
                <a:cs typeface="Century"/>
                <a:sym typeface="Century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Arial"/>
              <a:buNone/>
            </a:pPr>
            <a:r>
              <a:rPr lang="en-US" sz="3959">
                <a:latin typeface="Arial"/>
                <a:ea typeface="Arial"/>
                <a:cs typeface="Arial"/>
                <a:sym typeface="Arial"/>
              </a:rPr>
              <a:t>Niche Area and Relevance of RIG</a:t>
            </a:r>
            <a:endParaRPr sz="3959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  <p:sp>
        <p:nvSpPr>
          <p:cNvPr id="135" name="Google Shape;135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5"/>
          <p:cNvSpPr/>
          <p:nvPr/>
        </p:nvSpPr>
        <p:spPr>
          <a:xfrm>
            <a:off x="684213" y="2781300"/>
            <a:ext cx="1851025" cy="871538"/>
          </a:xfrm>
          <a:prstGeom prst="notchedRightArrow">
            <a:avLst>
              <a:gd name="adj1" fmla="val 50000"/>
              <a:gd name="adj2" fmla="val 50000"/>
            </a:avLst>
          </a:prstGeom>
          <a:noFill/>
          <a:ln w="25400" cap="flat" cmpd="sng">
            <a:solidFill>
              <a:srgbClr val="74005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1" name="Google Shape;141;p5"/>
          <p:cNvGrpSpPr/>
          <p:nvPr/>
        </p:nvGrpSpPr>
        <p:grpSpPr>
          <a:xfrm>
            <a:off x="468313" y="1585913"/>
            <a:ext cx="8342312" cy="4795837"/>
            <a:chOff x="477887" y="1216342"/>
            <a:chExt cx="8342264" cy="4795894"/>
          </a:xfrm>
        </p:grpSpPr>
        <p:sp>
          <p:nvSpPr>
            <p:cNvPr id="142" name="Google Shape;142;p5"/>
            <p:cNvSpPr/>
            <p:nvPr/>
          </p:nvSpPr>
          <p:spPr>
            <a:xfrm>
              <a:off x="477887" y="3780184"/>
              <a:ext cx="2089138" cy="2232052"/>
            </a:xfrm>
            <a:prstGeom prst="rect">
              <a:avLst/>
            </a:prstGeom>
            <a:gradFill>
              <a:gsLst>
                <a:gs pos="0">
                  <a:srgbClr val="FF7C80"/>
                </a:gs>
                <a:gs pos="2000">
                  <a:srgbClr val="FF7C80"/>
                </a:gs>
                <a:gs pos="30000">
                  <a:srgbClr val="FF9999"/>
                </a:gs>
                <a:gs pos="64999">
                  <a:srgbClr val="FF9966"/>
                </a:gs>
                <a:gs pos="89999">
                  <a:srgbClr val="FF7C80"/>
                </a:gs>
                <a:gs pos="100000">
                  <a:srgbClr val="FF7C80"/>
                </a:gs>
              </a:gsLst>
              <a:lin ang="5400000" scaled="0"/>
            </a:gradFill>
            <a:ln w="25400" cap="flat" cmpd="sng">
              <a:solidFill>
                <a:srgbClr val="74005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342900" marR="0" lvl="0" indent="-22860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" name="Google Shape;143;p5"/>
            <p:cNvSpPr/>
            <p:nvPr/>
          </p:nvSpPr>
          <p:spPr>
            <a:xfrm>
              <a:off x="2555912" y="2492707"/>
              <a:ext cx="2084376" cy="3492542"/>
            </a:xfrm>
            <a:prstGeom prst="rect">
              <a:avLst/>
            </a:prstGeom>
            <a:gradFill>
              <a:gsLst>
                <a:gs pos="0">
                  <a:srgbClr val="FF7C80"/>
                </a:gs>
                <a:gs pos="2000">
                  <a:srgbClr val="FF7C80"/>
                </a:gs>
                <a:gs pos="30000">
                  <a:srgbClr val="FF9999"/>
                </a:gs>
                <a:gs pos="64999">
                  <a:srgbClr val="FF9966"/>
                </a:gs>
                <a:gs pos="89999">
                  <a:srgbClr val="FF7C80"/>
                </a:gs>
                <a:gs pos="100000">
                  <a:srgbClr val="FF7C80"/>
                </a:gs>
              </a:gsLst>
              <a:lin ang="5400000" scaled="0"/>
            </a:gradFill>
            <a:ln w="25400" cap="flat" cmpd="sng">
              <a:solidFill>
                <a:srgbClr val="74005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342900" marR="0" lvl="0" indent="-22860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342900" marR="0" lvl="0" indent="-22860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342900" marR="0" lvl="0" indent="-22860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342900" marR="0" lvl="0" indent="-22860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342900" marR="0" lvl="0" indent="-22860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228600" marR="0" lvl="0" indent="-11430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342900" marR="0" lvl="0" indent="-22860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" name="Google Shape;144;p5"/>
            <p:cNvSpPr/>
            <p:nvPr/>
          </p:nvSpPr>
          <p:spPr>
            <a:xfrm>
              <a:off x="4640288" y="1824361"/>
              <a:ext cx="2084375" cy="4160887"/>
            </a:xfrm>
            <a:prstGeom prst="rect">
              <a:avLst/>
            </a:prstGeom>
            <a:gradFill>
              <a:gsLst>
                <a:gs pos="0">
                  <a:srgbClr val="FF7C80"/>
                </a:gs>
                <a:gs pos="2000">
                  <a:srgbClr val="FF7C80"/>
                </a:gs>
                <a:gs pos="30000">
                  <a:srgbClr val="FF9999"/>
                </a:gs>
                <a:gs pos="64999">
                  <a:srgbClr val="FF9966"/>
                </a:gs>
                <a:gs pos="89999">
                  <a:srgbClr val="FF7C80"/>
                </a:gs>
                <a:gs pos="100000">
                  <a:srgbClr val="FF7C80"/>
                </a:gs>
              </a:gsLst>
              <a:lin ang="5400000" scaled="0"/>
            </a:gradFill>
            <a:ln w="25400" cap="flat" cmpd="sng">
              <a:solidFill>
                <a:srgbClr val="74005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342900" marR="0" lvl="0" indent="-22860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br>
                <a:rPr lang="en-US" sz="1800" b="1" i="0" u="none" strike="noStrike" cap="none">
                  <a:solidFill>
                    <a:schemeClr val="dk1"/>
                  </a:solidFill>
                  <a:latin typeface="Libre Baskerville"/>
                  <a:ea typeface="Libre Baskerville"/>
                  <a:cs typeface="Libre Baskerville"/>
                  <a:sym typeface="Libre Baskerville"/>
                </a:rPr>
              </a:br>
              <a:endParaRPr sz="1800" b="1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endParaRPr>
            </a:p>
          </p:txBody>
        </p:sp>
        <p:sp>
          <p:nvSpPr>
            <p:cNvPr id="145" name="Google Shape;145;p5"/>
            <p:cNvSpPr/>
            <p:nvPr/>
          </p:nvSpPr>
          <p:spPr>
            <a:xfrm>
              <a:off x="6725441" y="1216342"/>
              <a:ext cx="2084832" cy="4769324"/>
            </a:xfrm>
            <a:prstGeom prst="rect">
              <a:avLst/>
            </a:prstGeom>
            <a:gradFill>
              <a:gsLst>
                <a:gs pos="0">
                  <a:srgbClr val="FF7C80"/>
                </a:gs>
                <a:gs pos="2000">
                  <a:srgbClr val="FF7C80"/>
                </a:gs>
                <a:gs pos="30000">
                  <a:srgbClr val="FF9999"/>
                </a:gs>
                <a:gs pos="64999">
                  <a:srgbClr val="FF9966"/>
                </a:gs>
                <a:gs pos="100000">
                  <a:srgbClr val="FF7C80"/>
                </a:gs>
              </a:gsLst>
              <a:lin ang="5400000" scaled="0"/>
            </a:gradFill>
            <a:ln w="25400" cap="flat" cmpd="sng">
              <a:solidFill>
                <a:srgbClr val="74005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1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" name="Google Shape;146;p5"/>
            <p:cNvSpPr txBox="1"/>
            <p:nvPr/>
          </p:nvSpPr>
          <p:spPr>
            <a:xfrm>
              <a:off x="477887" y="3419818"/>
              <a:ext cx="2089138" cy="369336"/>
            </a:xfrm>
            <a:prstGeom prst="rect">
              <a:avLst/>
            </a:prstGeom>
            <a:solidFill>
              <a:srgbClr val="74005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" name="Google Shape;147;p5"/>
            <p:cNvSpPr txBox="1"/>
            <p:nvPr/>
          </p:nvSpPr>
          <p:spPr>
            <a:xfrm>
              <a:off x="2555912" y="2492707"/>
              <a:ext cx="2084376" cy="369336"/>
            </a:xfrm>
            <a:prstGeom prst="rect">
              <a:avLst/>
            </a:prstGeom>
            <a:solidFill>
              <a:srgbClr val="74005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" name="Google Shape;148;p5"/>
            <p:cNvSpPr txBox="1"/>
            <p:nvPr/>
          </p:nvSpPr>
          <p:spPr>
            <a:xfrm>
              <a:off x="4640288" y="1824361"/>
              <a:ext cx="2095488" cy="369336"/>
            </a:xfrm>
            <a:prstGeom prst="rect">
              <a:avLst/>
            </a:prstGeom>
            <a:solidFill>
              <a:srgbClr val="74005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" name="Google Shape;149;p5"/>
            <p:cNvSpPr txBox="1"/>
            <p:nvPr/>
          </p:nvSpPr>
          <p:spPr>
            <a:xfrm>
              <a:off x="6735776" y="2924512"/>
              <a:ext cx="2084375" cy="369336"/>
            </a:xfrm>
            <a:prstGeom prst="rect">
              <a:avLst/>
            </a:prstGeom>
            <a:solidFill>
              <a:srgbClr val="74005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" name="Google Shape;150;p5"/>
            <p:cNvSpPr txBox="1"/>
            <p:nvPr/>
          </p:nvSpPr>
          <p:spPr>
            <a:xfrm>
              <a:off x="549324" y="2627646"/>
              <a:ext cx="2006588" cy="4000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 i="0" u="none" strike="noStrike" cap="none">
                  <a:solidFill>
                    <a:srgbClr val="000000"/>
                  </a:solidFill>
                  <a:latin typeface="Libre Baskerville"/>
                  <a:ea typeface="Libre Baskerville"/>
                  <a:cs typeface="Libre Baskerville"/>
                  <a:sym typeface="Libre Baskerville"/>
                </a:rPr>
                <a:t>YEAR 1-2</a:t>
              </a:r>
              <a:endParaRPr sz="2000" b="1" i="0" u="none" strike="noStrike" cap="none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endParaRPr>
            </a:p>
          </p:txBody>
        </p:sp>
      </p:grpSp>
      <p:sp>
        <p:nvSpPr>
          <p:cNvPr id="151" name="Google Shape;151;p5"/>
          <p:cNvSpPr txBox="1">
            <a:spLocks noGrp="1"/>
          </p:cNvSpPr>
          <p:nvPr>
            <p:ph type="title"/>
          </p:nvPr>
        </p:nvSpPr>
        <p:spPr>
          <a:xfrm>
            <a:off x="311150" y="188913"/>
            <a:ext cx="8558213" cy="9334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Rockwell"/>
              <a:buNone/>
            </a:pPr>
            <a:r>
              <a:rPr lang="en-US" sz="3959">
                <a:latin typeface="Rockwell"/>
                <a:ea typeface="Rockwell"/>
                <a:cs typeface="Rockwell"/>
                <a:sym typeface="Rockwell"/>
              </a:rPr>
              <a:t>RIG Research Roadmap (5/10 yrs)</a:t>
            </a:r>
            <a:endParaRPr/>
          </a:p>
        </p:txBody>
      </p:sp>
      <p:sp>
        <p:nvSpPr>
          <p:cNvPr id="152" name="Google Shape;152;p5"/>
          <p:cNvSpPr/>
          <p:nvPr/>
        </p:nvSpPr>
        <p:spPr>
          <a:xfrm>
            <a:off x="2801938" y="1954213"/>
            <a:ext cx="1851025" cy="871537"/>
          </a:xfrm>
          <a:prstGeom prst="notchedRightArrow">
            <a:avLst>
              <a:gd name="adj1" fmla="val 50000"/>
              <a:gd name="adj2" fmla="val 50000"/>
            </a:avLst>
          </a:prstGeom>
          <a:noFill/>
          <a:ln w="25400" cap="flat" cmpd="sng">
            <a:solidFill>
              <a:srgbClr val="74005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5"/>
          <p:cNvSpPr txBox="1"/>
          <p:nvPr/>
        </p:nvSpPr>
        <p:spPr>
          <a:xfrm>
            <a:off x="2613025" y="2190750"/>
            <a:ext cx="2006600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YEAR 3-4</a:t>
            </a:r>
            <a:endParaRPr sz="2000" b="1" i="0" u="none" strike="noStrike" cap="none">
              <a:solidFill>
                <a:srgbClr val="00000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54" name="Google Shape;154;p5"/>
          <p:cNvSpPr/>
          <p:nvPr/>
        </p:nvSpPr>
        <p:spPr>
          <a:xfrm>
            <a:off x="4864100" y="1322388"/>
            <a:ext cx="1851025" cy="871537"/>
          </a:xfrm>
          <a:prstGeom prst="notchedRightArrow">
            <a:avLst>
              <a:gd name="adj1" fmla="val 50000"/>
              <a:gd name="adj2" fmla="val 50000"/>
            </a:avLst>
          </a:prstGeom>
          <a:noFill/>
          <a:ln w="25400" cap="flat" cmpd="sng">
            <a:solidFill>
              <a:srgbClr val="74005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5"/>
          <p:cNvSpPr txBox="1"/>
          <p:nvPr/>
        </p:nvSpPr>
        <p:spPr>
          <a:xfrm>
            <a:off x="4786313" y="1554163"/>
            <a:ext cx="2006600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YEAR 5</a:t>
            </a:r>
            <a:endParaRPr sz="2000" b="1" i="0" u="none" strike="noStrike" cap="none">
              <a:solidFill>
                <a:srgbClr val="00000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56" name="Google Shape;156;p5"/>
          <p:cNvSpPr/>
          <p:nvPr/>
        </p:nvSpPr>
        <p:spPr>
          <a:xfrm>
            <a:off x="7451725" y="673100"/>
            <a:ext cx="1425575" cy="989013"/>
          </a:xfrm>
          <a:prstGeom prst="notchedRightArrow">
            <a:avLst>
              <a:gd name="adj1" fmla="val 50000"/>
              <a:gd name="adj2" fmla="val 50000"/>
            </a:avLst>
          </a:prstGeom>
          <a:noFill/>
          <a:ln w="25400" cap="flat" cmpd="sng">
            <a:solidFill>
              <a:srgbClr val="74005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5"/>
          <p:cNvSpPr/>
          <p:nvPr/>
        </p:nvSpPr>
        <p:spPr>
          <a:xfrm>
            <a:off x="7138988" y="922338"/>
            <a:ext cx="250825" cy="490537"/>
          </a:xfrm>
          <a:prstGeom prst="homePlate">
            <a:avLst>
              <a:gd name="adj" fmla="val 50000"/>
            </a:avLst>
          </a:prstGeom>
          <a:noFill/>
          <a:ln w="25400" cap="flat" cmpd="sng">
            <a:solidFill>
              <a:srgbClr val="74005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5"/>
          <p:cNvSpPr txBox="1"/>
          <p:nvPr/>
        </p:nvSpPr>
        <p:spPr>
          <a:xfrm>
            <a:off x="7439025" y="949325"/>
            <a:ext cx="1603375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YEAR 10</a:t>
            </a:r>
            <a:endParaRPr sz="2000" b="1" i="0" u="none" strike="noStrike" cap="none">
              <a:solidFill>
                <a:srgbClr val="00000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59" name="Google Shape;159;p5"/>
          <p:cNvSpPr/>
          <p:nvPr/>
        </p:nvSpPr>
        <p:spPr>
          <a:xfrm>
            <a:off x="6792913" y="952500"/>
            <a:ext cx="252412" cy="490538"/>
          </a:xfrm>
          <a:prstGeom prst="homePlate">
            <a:avLst>
              <a:gd name="adj" fmla="val 50000"/>
            </a:avLst>
          </a:prstGeom>
          <a:noFill/>
          <a:ln w="25400" cap="flat" cmpd="sng">
            <a:solidFill>
              <a:srgbClr val="74005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Research grants</a:t>
            </a:r>
            <a:endParaRPr/>
          </a:p>
        </p:txBody>
      </p:sp>
      <p:graphicFrame>
        <p:nvGraphicFramePr>
          <p:cNvPr id="165" name="Google Shape;165;p6"/>
          <p:cNvGraphicFramePr/>
          <p:nvPr/>
        </p:nvGraphicFramePr>
        <p:xfrm>
          <a:off x="251520" y="1484784"/>
          <a:ext cx="8424975" cy="1383975"/>
        </p:xfrm>
        <a:graphic>
          <a:graphicData uri="http://schemas.openxmlformats.org/drawingml/2006/table">
            <a:tbl>
              <a:tblPr>
                <a:noFill/>
                <a:tableStyleId>{628EA9C2-1ADC-4BDF-97EF-2510040C44EC}</a:tableStyleId>
              </a:tblPr>
              <a:tblGrid>
                <a:gridCol w="245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0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2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01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61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41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60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200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8012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2606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/>
                        <a:t>BIL</a:t>
                      </a:r>
                      <a:endParaRPr sz="1100" b="1" i="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125" marR="4125" marT="41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/>
                        <a:t>NAMA PENYELIDIK UTAMA</a:t>
                      </a:r>
                      <a:br>
                        <a:rPr lang="en-US" sz="1100" u="none" strike="noStrike"/>
                      </a:br>
                      <a:endParaRPr sz="1100" b="1" i="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125" marR="4125" marT="41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/>
                        <a:t>NAMA PROJEK</a:t>
                      </a:r>
                      <a:endParaRPr sz="1100" b="1" i="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125" marR="4125" marT="41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/>
                        <a:t>JENIS</a:t>
                      </a:r>
                      <a:endParaRPr sz="1100" b="1" i="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125" marR="4125" marT="41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/>
                        <a:t>AGENSI PEMBIAYA</a:t>
                      </a:r>
                      <a:endParaRPr sz="1100" b="1" i="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125" marR="4125" marT="41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/>
                        <a:t>STATUS</a:t>
                      </a:r>
                      <a:endParaRPr sz="1100" b="1" i="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125" marR="4125" marT="41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/>
                        <a:t>TARIKH MULA</a:t>
                      </a:r>
                      <a:endParaRPr sz="1100" b="1" i="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125" marR="4125" marT="41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/>
                        <a:t>TARIKH TAMAT</a:t>
                      </a:r>
                      <a:endParaRPr sz="1100" b="1" i="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125" marR="4125" marT="41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/>
                        <a:t>JUMLAH PEMBIAYAAN </a:t>
                      </a:r>
                      <a:br>
                        <a:rPr lang="en-US" sz="1100" u="none" strike="noStrike"/>
                      </a:br>
                      <a:r>
                        <a:rPr lang="en-US" sz="1100" u="none" strike="noStrike"/>
                        <a:t>(RM)</a:t>
                      </a:r>
                      <a:endParaRPr sz="1100" b="1" i="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125" marR="4125" marT="41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8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/>
                        <a:t> </a:t>
                      </a:r>
                      <a:endParaRPr sz="1100" b="1" i="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125" marR="4125" marT="41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/>
                        <a:t> </a:t>
                      </a:r>
                      <a:endParaRPr sz="1100" b="1" i="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125" marR="4125" marT="41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/>
                        <a:t> </a:t>
                      </a:r>
                      <a:endParaRPr sz="1100" b="0" i="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125" marR="4125" marT="4125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/>
                        <a:t> </a:t>
                      </a:r>
                      <a:endParaRPr sz="1100" b="1" i="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125" marR="4125" marT="41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/>
                        <a:t> </a:t>
                      </a:r>
                      <a:endParaRPr sz="1100" b="1" i="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125" marR="4125" marT="41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/>
                        <a:t> </a:t>
                      </a:r>
                      <a:endParaRPr sz="1100" b="1" i="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125" marR="4125" marT="41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/>
                        <a:t> </a:t>
                      </a:r>
                      <a:endParaRPr sz="1100" b="1" i="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125" marR="4125" marT="41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/>
                        <a:t> </a:t>
                      </a:r>
                      <a:endParaRPr sz="1100" b="1" i="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125" marR="4125" marT="41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/>
                        <a:t> </a:t>
                      </a:r>
                      <a:endParaRPr sz="1100" b="1" i="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125" marR="4125" marT="41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8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500" u="none" strike="noStrike"/>
                        <a:t> </a:t>
                      </a:r>
                      <a:endParaRPr sz="500" b="1" i="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125" marR="4125" marT="41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500" u="none" strike="noStrike"/>
                        <a:t> </a:t>
                      </a:r>
                      <a:endParaRPr sz="500" b="1" i="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125" marR="4125" marT="41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500" u="none" strike="noStrike"/>
                        <a:t> </a:t>
                      </a:r>
                      <a:endParaRPr sz="500" b="0" i="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125" marR="4125" marT="4125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500" u="none" strike="noStrike"/>
                        <a:t> </a:t>
                      </a:r>
                      <a:endParaRPr sz="500" b="1" i="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125" marR="4125" marT="41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500" u="none" strike="noStrike"/>
                        <a:t> </a:t>
                      </a:r>
                      <a:endParaRPr sz="500" b="1" i="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125" marR="4125" marT="41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500" u="none" strike="noStrike"/>
                        <a:t> </a:t>
                      </a:r>
                      <a:endParaRPr sz="500" b="1" i="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125" marR="4125" marT="41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500" u="none" strike="noStrike"/>
                        <a:t> </a:t>
                      </a:r>
                      <a:endParaRPr sz="500" b="1" i="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125" marR="4125" marT="41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500" u="none" strike="noStrike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500" u="none" strike="noStrike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500" u="none" strike="noStrike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500" u="none" strike="noStrike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500" u="none" strike="noStrike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500" u="none" strike="noStrike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500" u="none" strike="noStrike"/>
                        <a:t> </a:t>
                      </a:r>
                      <a:endParaRPr sz="500" b="1" i="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125" marR="4125" marT="41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500" u="none" strike="noStrike"/>
                        <a:t> </a:t>
                      </a:r>
                      <a:endParaRPr sz="500" b="1" i="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125" marR="4125" marT="41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7"/>
          <p:cNvSpPr txBox="1">
            <a:spLocks noGrp="1"/>
          </p:cNvSpPr>
          <p:nvPr>
            <p:ph type="body" idx="1"/>
          </p:nvPr>
        </p:nvSpPr>
        <p:spPr>
          <a:xfrm>
            <a:off x="498475" y="627063"/>
            <a:ext cx="7556500" cy="54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1" indent="-2286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–"/>
            </a:pPr>
            <a:r>
              <a:rPr lang="en-US" sz="2400"/>
              <a:t>Postgraduates (Research)</a:t>
            </a:r>
            <a:endParaRPr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  <p:graphicFrame>
        <p:nvGraphicFramePr>
          <p:cNvPr id="171" name="Google Shape;171;p7"/>
          <p:cNvGraphicFramePr/>
          <p:nvPr/>
        </p:nvGraphicFramePr>
        <p:xfrm>
          <a:off x="107504" y="1190625"/>
          <a:ext cx="8880500" cy="2131550"/>
        </p:xfrm>
        <a:graphic>
          <a:graphicData uri="http://schemas.openxmlformats.org/drawingml/2006/table">
            <a:tbl>
              <a:tblPr>
                <a:noFill/>
                <a:tableStyleId>{EE32E13C-50FF-4B22-A6FA-0B16C2CDC84D}</a:tableStyleId>
              </a:tblPr>
              <a:tblGrid>
                <a:gridCol w="355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0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2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8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41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361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641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921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921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921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4357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8705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u="none" strike="noStrike"/>
                        <a:t>BIL</a:t>
                      </a:r>
                      <a:endParaRPr sz="900" b="1" i="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3950" marR="3950" marT="3950" marB="0" anchor="ctr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u="none" strike="noStrike"/>
                        <a:t>NAMA</a:t>
                      </a:r>
                      <a:endParaRPr sz="900" b="1" i="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3950" marR="3950" marT="3950" marB="0" anchor="ctr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u="none" strike="noStrike"/>
                        <a:t>NO. MATRIKS</a:t>
                      </a:r>
                      <a:endParaRPr sz="900" b="1" i="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3950" marR="3950" marT="3950" marB="0" anchor="ctr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u="none" strike="noStrike"/>
                        <a:t>WARGANEGARA</a:t>
                      </a:r>
                      <a:endParaRPr sz="900" b="1" i="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3950" marR="3950" marT="3950" marB="0" anchor="ctr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u="none" strike="noStrike"/>
                        <a:t>TAHUN KEMASUKAN</a:t>
                      </a:r>
                      <a:endParaRPr sz="900" b="1" i="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3950" marR="3950" marT="3950" marB="0" anchor="ctr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u="none" strike="noStrike"/>
                        <a:t>TAHUN TAMAT PENGAJIAN </a:t>
                      </a:r>
                      <a:endParaRPr sz="900" b="1" i="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3950" marR="3950" marT="3950" marB="0" anchor="ctr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u="none" strike="noStrike"/>
                        <a:t>PERINGKAT PENGAJIAN</a:t>
                      </a:r>
                      <a:endParaRPr sz="900" b="1" i="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3950" marR="3950" marT="3950" marB="0" anchor="ctr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u="none" strike="noStrike"/>
                        <a:t>ENTRY LEVEL (CGPA)</a:t>
                      </a:r>
                      <a:endParaRPr sz="900" b="1" i="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3950" marR="3950" marT="3950" marB="0" anchor="ctr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u="none" strike="noStrike"/>
                        <a:t>JENIS PENGAJIAN</a:t>
                      </a:r>
                      <a:endParaRPr sz="900" b="1" i="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3950" marR="3950" marT="3950" marB="0" anchor="ctr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u="none" strike="noStrike"/>
                        <a:t>STATUS PENGAJIAN</a:t>
                      </a:r>
                      <a:endParaRPr sz="900" b="1" i="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3950" marR="3950" marT="3950" marB="0" anchor="ctr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u="none" strike="noStrike"/>
                        <a:t>JENIS PEMBIAYAAN </a:t>
                      </a:r>
                      <a:endParaRPr sz="900" b="1" i="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3950" marR="3950" marT="3950" marB="0" anchor="ctr"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03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b="0" i="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3950" marR="3950" marT="39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b="0" i="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3950" marR="3950" marT="39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b="0" i="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3950" marR="3950" marT="39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b="0" i="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3950" marR="3950" marT="39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b="0" i="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3950" marR="3950" marT="39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b="0" i="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3950" marR="3950" marT="39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b="0" i="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3950" marR="3950" marT="39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b="0" i="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3950" marR="3950" marT="39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b="0" i="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3950" marR="3950" marT="39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b="0" i="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3950" marR="3950" marT="39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b="0" i="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3950" marR="3950" marT="395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03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b="0" i="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3950" marR="3950" marT="39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b="0" i="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3950" marR="3950" marT="39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b="0" i="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3950" marR="3950" marT="39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b="0" i="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3950" marR="3950" marT="39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b="0" i="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3950" marR="3950" marT="39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b="0" i="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3950" marR="3950" marT="39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b="0" i="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3950" marR="3950" marT="39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b="0" i="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3950" marR="3950" marT="39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b="0" i="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3950" marR="3950" marT="39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b="0" i="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3950" marR="3950" marT="39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b="0" i="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3950" marR="3950" marT="395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03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b="0" i="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3950" marR="3950" marT="39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b="0" i="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3950" marR="3950" marT="39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b="0" i="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3950" marR="3950" marT="39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b="0" i="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3950" marR="3950" marT="39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b="0" i="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3950" marR="3950" marT="39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b="0" i="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3950" marR="3950" marT="39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b="0" i="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3950" marR="3950" marT="39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b="0" i="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3950" marR="3950" marT="39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b="0" i="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3950" marR="3950" marT="39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b="0" i="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3950" marR="3950" marT="395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b="0" i="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3950" marR="3950" marT="395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PUBLICATIONS</a:t>
            </a:r>
            <a:endParaRPr/>
          </a:p>
        </p:txBody>
      </p:sp>
      <p:sp>
        <p:nvSpPr>
          <p:cNvPr id="177" name="Google Shape;177;p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  <p:sp>
        <p:nvSpPr>
          <p:cNvPr id="178" name="Google Shape;178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9"/>
          <p:cNvSpPr txBox="1">
            <a:spLocks noGrp="1"/>
          </p:cNvSpPr>
          <p:nvPr>
            <p:ph type="title"/>
          </p:nvPr>
        </p:nvSpPr>
        <p:spPr>
          <a:xfrm>
            <a:off x="1619672" y="2132856"/>
            <a:ext cx="5904656" cy="2160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orben"/>
              <a:buNone/>
            </a:pPr>
            <a:r>
              <a:rPr lang="en-US" sz="6000">
                <a:latin typeface="Corben"/>
                <a:ea typeface="Corben"/>
                <a:cs typeface="Corben"/>
                <a:sym typeface="Corben"/>
              </a:rPr>
              <a:t>Thank You</a:t>
            </a:r>
            <a:endParaRPr sz="6000">
              <a:latin typeface="Corben"/>
              <a:ea typeface="Corben"/>
              <a:cs typeface="Corben"/>
              <a:sym typeface="Corben"/>
            </a:endParaRPr>
          </a:p>
        </p:txBody>
      </p:sp>
      <p:sp>
        <p:nvSpPr>
          <p:cNvPr id="184" name="Google Shape;184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186</Words>
  <Application>Microsoft Office PowerPoint</Application>
  <PresentationFormat>On-screen Show (4:3)</PresentationFormat>
  <Paragraphs>107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Times New Roman</vt:lpstr>
      <vt:lpstr>Book Antiqua</vt:lpstr>
      <vt:lpstr>Rockwell</vt:lpstr>
      <vt:lpstr>Libre Baskerville</vt:lpstr>
      <vt:lpstr>Century</vt:lpstr>
      <vt:lpstr>Corben</vt:lpstr>
      <vt:lpstr>Arial</vt:lpstr>
      <vt:lpstr>Calibri</vt:lpstr>
      <vt:lpstr>Office Theme</vt:lpstr>
      <vt:lpstr>PowerPoint Presentation</vt:lpstr>
      <vt:lpstr>Background of Members</vt:lpstr>
      <vt:lpstr>PowerPoint Presentation</vt:lpstr>
      <vt:lpstr>Niche Area and Relevance of RIG</vt:lpstr>
      <vt:lpstr>RIG Research Roadmap (5/10 yrs)</vt:lpstr>
      <vt:lpstr>Research grants</vt:lpstr>
      <vt:lpstr>PowerPoint Presentation</vt:lpstr>
      <vt:lpstr>PUBLICATIONS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edaranadmin</dc:creator>
  <cp:lastModifiedBy>MASZANINA BINTI AZHAR</cp:lastModifiedBy>
  <cp:revision>1</cp:revision>
  <dcterms:created xsi:type="dcterms:W3CDTF">2014-02-04T08:49:37Z</dcterms:created>
  <dcterms:modified xsi:type="dcterms:W3CDTF">2024-05-02T01:33:08Z</dcterms:modified>
</cp:coreProperties>
</file>